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03" r:id="rId1"/>
  </p:sldMasterIdLst>
  <p:sldIdLst>
    <p:sldId id="264" r:id="rId2"/>
    <p:sldId id="265" r:id="rId3"/>
    <p:sldId id="257" r:id="rId4"/>
    <p:sldId id="266" r:id="rId5"/>
    <p:sldId id="267" r:id="rId6"/>
    <p:sldId id="268" r:id="rId7"/>
    <p:sldId id="269" r:id="rId8"/>
    <p:sldId id="270" r:id="rId9"/>
    <p:sldId id="271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72" r:id="rId29"/>
  </p:sldIdLst>
  <p:sldSz cx="9144000" cy="6858000" type="screen4x3"/>
  <p:notesSz cx="6858000" cy="9144000"/>
  <p:embeddedFontLst>
    <p:embeddedFont>
      <p:font typeface="Back to the future 2002" panose="02000000000000000000" pitchFamily="2" charset="0"/>
      <p:regular r:id="rId30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BBFB0B-B5D6-480B-B700-D4232D4AEEE9}" v="1582" dt="2025-04-07T15:39:12.1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99" autoAdjust="0"/>
    <p:restoredTop sz="96154" autoAdjust="0"/>
  </p:normalViewPr>
  <p:slideViewPr>
    <p:cSldViewPr snapToGrid="0" snapToObjects="1">
      <p:cViewPr varScale="1">
        <p:scale>
          <a:sx n="91" d="100"/>
          <a:sy n="91" d="100"/>
        </p:scale>
        <p:origin x="233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005EE-2370-9229-173B-835F6921EC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3871706-19F5-D19A-D765-C133F796B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9C677C2-D5FB-D249-1CB5-9AC1F4775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38E1B4-4BB0-1758-4C36-52DDB43E3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7A4645-62C6-848A-D643-52E13171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98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4711B2-AC61-6073-496F-C4B339A49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4CC4482-6954-53B7-DF66-E24852694D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ACEA1B-8531-BF6F-88AE-A6910FF9E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B95010-FB3C-5352-BD26-B6B2C2034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CF3671-EA6F-8FD6-8866-622584AB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506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EC8AE7F-BBFE-3E1B-CE52-C70B32D5B7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3AECBCF-AA9F-075A-0C4A-913A81D73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7B3420-EC11-3B04-430A-F23D5D2F3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3A107D-1258-2801-0D7D-82DD4F32E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F401FF-ADA7-0526-7558-7D511BC5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972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215720-59DF-5DB4-BC13-2DD2A7FC6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304F95-AFF1-37A5-8832-BA8F7A0A5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5588B1C-9B65-0AAB-954B-28D36C20B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9732322-B887-EA09-FAFD-30990CD61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689B40-E667-C739-FE56-8602E0C84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54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83E6E5-4CFD-84B5-47D2-4DC821C1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6B33CF8-2DD8-1B84-0362-978880763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BC2A6A-09A8-F283-DFB8-A9E87CFA0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D96845B-13C8-4B41-F5BB-37D937141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DF457E-A1EA-43F5-327E-5C1C39273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025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341C36-1979-1AAA-CA0A-3120D8D0A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D348CD-09F2-CEB2-51A8-231D360DA4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E897A99-88BC-4CD9-2821-54F7D2512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F30405-161F-32B6-AEED-D151F8BD2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9EFA85-CD15-12FF-C217-A454DB4B4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5C3E140-22A2-78B1-16FE-2EB7F9CC2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26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DAC36C-D220-FCFF-CF0B-668BB0107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AB10909-6C1D-C75A-D783-25F32DF66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C6B06E-B718-6277-945B-A3A4ECE36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B579BD9-99FD-9D20-96CD-B37A3EC7C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BFB02A3-8628-5EBB-D812-3FBD49B854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A8CAC51-5CA4-7AAC-0C83-D71E9C4D2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8682480-8B54-0B70-2A26-7A80BD064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618DB71-2F46-EB0A-FD1D-CE6C705EF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979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B2FDA-E8A8-4C8E-F0F7-728490A7A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6A31190-EF88-6FFA-9EEA-6B5ADE4DE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8D42049-8C89-BAC6-73FD-6F944A01D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2394AA5-4961-C2F2-965D-754662D9A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06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11455D3-FD91-6273-A8AF-D571F6CEF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D97279C-216E-893D-36DB-B7C280ED8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32FAEC6-06CD-76F4-0FD3-A117BB5D5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38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F90721-1F87-85A8-7CC5-185A3B37F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29F80C-4BEB-40FB-F067-604C4E4B5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313F8DD-CC89-9005-64AE-E84A0E23F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76724A1-6FE4-F18C-2223-7A9FA6FB6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6313C7F-B888-04E4-0A3A-775D58CB8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CB6D389-AC59-F7AE-E941-28C1AA9A2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2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23B5B1-AFFD-A331-174B-0A8C981E1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FCE7D6B-685B-8086-4696-2D1A283325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FC4E47E-41C8-E3D9-BB8D-EE08162B9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FB35378-6F74-E299-FA6E-9F230AFED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D0B618-5F47-0798-4FF6-B821FA62A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FB8CC1-1D4A-2628-DAC1-3FB5C22F8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44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6E928AD-A962-CD0D-B27E-CE41EB556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ED9895-DE33-53A3-C324-B223A80FF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E00D0DF-3EEB-465F-C7E9-7F127D1A0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330450-F757-95F4-B030-4E32CB590D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6223F1-846A-D498-2A42-1BC8798AD2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210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3606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4A7DD-C656-E971-B946-4B0173A2E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EAB818B4-E577-1574-BD56-0307AEB5C27B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{</a:t>
            </a:r>
            <a:r>
              <a:rPr lang="fr-FR" sz="2800" dirty="0"/>
              <a:t>Installation et Configuration de Bash sous Windows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297A6AB-6A2A-FC49-A2DE-B2D8736E2F09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}</a:t>
            </a:r>
            <a:r>
              <a:rPr lang="en-US" sz="2800" dirty="0"/>
              <a:t> </a:t>
            </a:r>
            <a:r>
              <a:rPr lang="fr-FR" sz="2800" dirty="0"/>
              <a:t>Exécuter des commandes Linux directement sous Windows.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837BF81-740B-FF08-35AC-20D5A2FE0950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|</a:t>
            </a:r>
            <a:r>
              <a:rPr lang="en-US" sz="3200" dirty="0">
                <a:latin typeface="Back to the future 2002" panose="02000000000000000000" pitchFamily="2" charset="0"/>
              </a:rPr>
              <a:t> </a:t>
            </a:r>
            <a:r>
              <a:rPr lang="fr-FR" sz="2800" dirty="0"/>
              <a:t>Accéder aux fichiers Windows et Linux de manière transparente.</a:t>
            </a:r>
            <a:endParaRPr lang="en-US" sz="3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EC8E30-EC00-375C-D1D5-BBA6FA5C7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76" y="186710"/>
            <a:ext cx="8697951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o</a:t>
            </a:r>
            <a:r>
              <a:rPr sz="36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bjectif</a:t>
            </a:r>
            <a:r>
              <a:rPr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de la session </a:t>
            </a:r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2</a:t>
            </a:r>
            <a:endParaRPr sz="36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42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E20ED-690E-4F08-C3BA-45BFA9C64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9F31AF5-E744-754D-8088-A82C02E4F411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Exécuter des commandes Linux </a:t>
            </a:r>
            <a:r>
              <a:rPr lang="fr-FR" sz="2800" dirty="0" err="1"/>
              <a:t>disrectement</a:t>
            </a:r>
            <a:r>
              <a:rPr lang="fr-FR" sz="2800" dirty="0"/>
              <a:t> sous Windows sans machine virtuelle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B11ADD1-A0CC-9F08-B668-6D5429E8093B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Développer dans un environnement Linux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4066652-DBAE-4C0D-607F-66912C52DD12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Interopérabilité entre les outils Windows et Linux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38EEE97-61F3-676E-046B-C4F1A9F21ADB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sous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?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2EA3FFE4-4D93-79FB-3275-7BC961C6581D}"/>
              </a:ext>
            </a:extLst>
          </p:cNvPr>
          <p:cNvSpPr/>
          <p:nvPr/>
        </p:nvSpPr>
        <p:spPr>
          <a:xfrm>
            <a:off x="628650" y="5168905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Gains de performances</a:t>
            </a:r>
          </a:p>
        </p:txBody>
      </p:sp>
    </p:spTree>
    <p:extLst>
      <p:ext uri="{BB962C8B-B14F-4D97-AF65-F5344CB8AC3E}">
        <p14:creationId xmlns:p14="http://schemas.microsoft.com/office/powerpoint/2010/main" val="302363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423E5-203F-13B1-EB1C-7F3ACD2BD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59D19D3-4817-71E1-28ED-B02F6C21CF6E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Activer WSL et installer une distribution Linux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D1DEF4A-A63F-A043-CD0A-BCEEA3F7D6C8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Mettre à jour WSL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410C289-8A66-E50A-BA6A-13FB07F3BD40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Vérifier l’activation et voir la liste des distributions installées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39D964-125A-1A65-C840-493874024438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installation de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wsl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en «3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etapes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2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C7852-8A78-3C97-9B22-77AA4CAF0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8E82AB6-000F-8455-EAB4-C773F4C0B736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Depuis </a:t>
            </a:r>
            <a:r>
              <a:rPr lang="fr-FR" sz="2800" dirty="0" err="1"/>
              <a:t>Powershell</a:t>
            </a:r>
            <a:r>
              <a:rPr lang="fr-FR" sz="2800" dirty="0"/>
              <a:t> ou CMD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BB0C5F6-1461-42DE-3890-464BA898568E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Depuis le menu Démarrer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EF7DE85-2548-300F-E23C-01C819BCD9C3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Depuis Windows Terminal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FE84967-6851-D965-5DEF-8ED6EBBE7E1C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lancer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sous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73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0676B-EC33-77B8-67DE-61DE9179C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BC375D1-9363-A518-ACD0-A9CF62858F69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Accéder aux fichiers Windows depuis Bash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89909A4D-FBD1-CE52-52BE-5FC73A05087A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Accéder aux fichiers Linux depuis Windows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A787A3E4-1CFF-3C6F-D2FA-8D178AE93019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Copier un fichier de Windows vers Linux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6893AF2-BA99-E1A0-164E-BB1A6EDB4B7D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acces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aux fichiers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et linux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672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2E068-37F4-456A-22CB-52EA9D1D0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0A1FD5B-80EB-9DF4-E286-91E3160B81FF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Ajouter un alias dans </a:t>
            </a:r>
            <a:r>
              <a:rPr lang="fr-FR" sz="2800" dirty="0" err="1"/>
              <a:t>Bashrc</a:t>
            </a:r>
            <a:endParaRPr lang="fr-FR" sz="280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8DF19F6-BCDE-9FC3-8D60-69E46E020535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Modifier l’invite de commande 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C9FFC7A-D2CB-6DC8-FF9B-CC7D78072DA2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Créer une fonction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1F72842-EAE4-AC80-A7F2-5126F8FD31EA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personnaliser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51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1D1F2-4537-291D-1573-3DA90EA30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4B13AD99-91F5-0CA8-9E46-850F82C159E3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APT – Debian, Ubuntu et dérivés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09BCB1AD-C306-BF24-2078-230D0D077F70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DNF/YUM – </a:t>
            </a:r>
            <a:r>
              <a:rPr lang="fr-FR" sz="2800" dirty="0" err="1"/>
              <a:t>Fedora</a:t>
            </a:r>
            <a:r>
              <a:rPr lang="fr-FR" sz="2800" dirty="0"/>
              <a:t>, CentOS, RHEL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652B537-6785-3591-5B04-6CE4936E9A7F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Pacman</a:t>
            </a:r>
            <a:r>
              <a:rPr lang="fr-FR" sz="2800" dirty="0"/>
              <a:t> – Arch Linux et </a:t>
            </a:r>
            <a:r>
              <a:rPr lang="fr-FR" sz="2800" dirty="0" err="1"/>
              <a:t>Manjaro</a:t>
            </a:r>
            <a:endParaRPr lang="fr-FR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5879E7B-3951-D924-C3D9-9B25FC51CE09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les gestionnaires de paquets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3307117-DAB7-A35B-9E58-A92B4E9CD523}"/>
              </a:ext>
            </a:extLst>
          </p:cNvPr>
          <p:cNvSpPr/>
          <p:nvPr/>
        </p:nvSpPr>
        <p:spPr>
          <a:xfrm>
            <a:off x="611922" y="5168905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Zypper</a:t>
            </a:r>
            <a:r>
              <a:rPr lang="fr-FR" sz="2800" dirty="0"/>
              <a:t> - </a:t>
            </a:r>
            <a:r>
              <a:rPr lang="fr-FR" sz="2800" dirty="0" err="1"/>
              <a:t>OpenSUSE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261107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744E5-8F03-7DE6-68B7-B4FBACFA7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13FE3A49-65A8-9D56-C5AD-DE6D19F7D350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Ouvrir Notepad depuis Bash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87F19D51-4982-1774-BE95-870E66269EA8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Ouvrir l’explorateur Windows depuis Bash 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59F097CE-667B-3B8A-150D-BAAB7AB68F1D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Exécuter un script Bash depuis </a:t>
            </a:r>
            <a:r>
              <a:rPr lang="fr-FR" sz="2800" dirty="0" err="1"/>
              <a:t>Powershell</a:t>
            </a:r>
            <a:endParaRPr lang="fr-FR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D7F10E6-DAFB-145F-3423-66224762CB36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Exécution croisée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/linux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667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1FE18-51D1-EFAC-6068-35DA90425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DD7AA24E-C4BC-09D9-0DE2-842D0B0B741F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Installer WSL2 et une distribution Linux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C7F015CC-DBFA-8CCB-B861-0D6930E1B6B4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err="1"/>
              <a:t>Configurer</a:t>
            </a:r>
            <a:r>
              <a:rPr lang="en-US" sz="2800" dirty="0"/>
              <a:t> et </a:t>
            </a:r>
            <a:r>
              <a:rPr lang="en-US" sz="2800" dirty="0" err="1"/>
              <a:t>personnaliser</a:t>
            </a:r>
            <a:r>
              <a:rPr lang="en-US" sz="2800" dirty="0"/>
              <a:t> Bash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066D8E4-1039-EE4D-B1B7-503EE9904AE5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Gérer les fichiers entre Windows et Linux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80971A7-8834-6514-4C4F-F45FA5FD3807}"/>
              </a:ext>
            </a:extLst>
          </p:cNvPr>
          <p:cNvSpPr txBox="1"/>
          <p:nvPr/>
        </p:nvSpPr>
        <p:spPr>
          <a:xfrm>
            <a:off x="628650" y="250197"/>
            <a:ext cx="788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r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ésumé de la session 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132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B96B0-5C47-82A1-7077-0AC2FCD81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5876E44-D00D-BB4E-3EAF-0B1F74AD95A2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Les différents gestionnaires de paquets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033B400E-83D1-7674-730D-94461F4C4A31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err="1"/>
              <a:t>Exécuter</a:t>
            </a:r>
            <a:r>
              <a:rPr lang="en-US" sz="2800" dirty="0"/>
              <a:t> des </a:t>
            </a:r>
            <a:r>
              <a:rPr lang="en-US" sz="2800" dirty="0" err="1"/>
              <a:t>commandes</a:t>
            </a:r>
            <a:r>
              <a:rPr lang="en-US" sz="2800" dirty="0"/>
              <a:t> entre Windows et Linux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EBE9544D-1E3A-AC2B-08C5-9CF085053F6C}"/>
              </a:ext>
            </a:extLst>
          </p:cNvPr>
          <p:cNvSpPr/>
          <p:nvPr/>
        </p:nvSpPr>
        <p:spPr>
          <a:xfrm>
            <a:off x="628650" y="4256909"/>
            <a:ext cx="7886700" cy="176475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b="1" dirty="0"/>
              <a:t>Prochaine session :</a:t>
            </a:r>
            <a:br>
              <a:rPr lang="fr-FR" sz="2800" b="1" dirty="0"/>
            </a:br>
            <a:r>
              <a:rPr lang="fr-FR" sz="2800" b="1" dirty="0"/>
              <a:t>Maitriser les commandes de base et comprendre leur fonctionnement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08E3DBC-FD8B-1DBA-55E8-CC2CB16AC903}"/>
              </a:ext>
            </a:extLst>
          </p:cNvPr>
          <p:cNvSpPr txBox="1"/>
          <p:nvPr/>
        </p:nvSpPr>
        <p:spPr>
          <a:xfrm>
            <a:off x="628650" y="250197"/>
            <a:ext cx="788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r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ésumé de la session 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95844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B60CA-813D-918F-1F46-144B2D8D7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BBD28B7C-54C5-894D-035F-A50E7C11830E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{ </a:t>
            </a:r>
            <a:r>
              <a:rPr lang="en-US" sz="2800" dirty="0" err="1"/>
              <a:t>Comprendre</a:t>
            </a:r>
            <a:r>
              <a:rPr lang="en-US" sz="2800" dirty="0"/>
              <a:t> les bases de Bash et son </a:t>
            </a:r>
            <a:r>
              <a:rPr lang="en-US" sz="2800" dirty="0" err="1"/>
              <a:t>rôle</a:t>
            </a:r>
            <a:r>
              <a:rPr lang="en-US" sz="2800" dirty="0"/>
              <a:t> dans </a:t>
            </a:r>
            <a:r>
              <a:rPr lang="en-US" sz="2800" dirty="0" err="1"/>
              <a:t>l'interaction</a:t>
            </a:r>
            <a:r>
              <a:rPr lang="en-US" sz="2800" dirty="0"/>
              <a:t> avec le </a:t>
            </a:r>
            <a:r>
              <a:rPr lang="en-US" sz="2800" dirty="0" err="1"/>
              <a:t>système</a:t>
            </a:r>
            <a:r>
              <a:rPr lang="en-US" sz="2800" dirty="0"/>
              <a:t> </a:t>
            </a:r>
            <a:r>
              <a:rPr lang="en-US" sz="2800" dirty="0" err="1"/>
              <a:t>d'exploitation</a:t>
            </a:r>
            <a:endParaRPr lang="fr-FR" sz="280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8777A6EB-B2EA-1EEB-3875-6D0D9CBEB321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}</a:t>
            </a:r>
            <a:r>
              <a:rPr lang="en-US" sz="2800" dirty="0"/>
              <a:t> Comparer Bash avec d'autres shells pour </a:t>
            </a:r>
            <a:r>
              <a:rPr lang="en-US" sz="2800" dirty="0" err="1"/>
              <a:t>mieux</a:t>
            </a:r>
            <a:r>
              <a:rPr lang="en-US" sz="2800" dirty="0"/>
              <a:t> </a:t>
            </a:r>
            <a:r>
              <a:rPr lang="en-US" sz="2800" dirty="0" err="1"/>
              <a:t>apprécier</a:t>
            </a:r>
            <a:r>
              <a:rPr lang="en-US" sz="2800" dirty="0"/>
              <a:t> </a:t>
            </a:r>
            <a:r>
              <a:rPr lang="en-US" sz="2800" dirty="0" err="1"/>
              <a:t>ses</a:t>
            </a:r>
            <a:r>
              <a:rPr lang="en-US" sz="2800" dirty="0"/>
              <a:t> </a:t>
            </a:r>
            <a:r>
              <a:rPr lang="en-US" sz="2800" dirty="0" err="1"/>
              <a:t>avantages</a:t>
            </a:r>
            <a:r>
              <a:rPr lang="en-US" sz="2800" dirty="0"/>
              <a:t>.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26840C16-7EDF-FE87-2E75-870F08801367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|</a:t>
            </a:r>
            <a:r>
              <a:rPr lang="en-US" sz="3200" dirty="0">
                <a:latin typeface="Back to the future 2002" panose="02000000000000000000" pitchFamily="2" charset="0"/>
              </a:rPr>
              <a:t> </a:t>
            </a:r>
            <a:r>
              <a:rPr lang="en-US" sz="2800" dirty="0"/>
              <a:t>Explorer les </a:t>
            </a:r>
            <a:r>
              <a:rPr lang="en-US" sz="2800" dirty="0" err="1"/>
              <a:t>avantages</a:t>
            </a:r>
            <a:r>
              <a:rPr lang="en-US" sz="2800" dirty="0"/>
              <a:t> de </a:t>
            </a:r>
            <a:r>
              <a:rPr lang="en-US" sz="2800" dirty="0" err="1"/>
              <a:t>l'utilisation</a:t>
            </a:r>
            <a:r>
              <a:rPr lang="en-US" sz="2800" dirty="0"/>
              <a:t> de Bash sous Windows avec WSL. </a:t>
            </a:r>
            <a:endParaRPr lang="en-US" sz="32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93F861A-FAC6-3770-8A5D-9BEC5516869D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285D2-ED1E-89DF-2962-A92B743EE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186710"/>
            <a:ext cx="851535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o</a:t>
            </a:r>
            <a:r>
              <a:rPr sz="36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bjectif</a:t>
            </a:r>
            <a:r>
              <a:rPr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de la session 1</a:t>
            </a:r>
          </a:p>
        </p:txBody>
      </p:sp>
    </p:spTree>
    <p:extLst>
      <p:ext uri="{BB962C8B-B14F-4D97-AF65-F5344CB8AC3E}">
        <p14:creationId xmlns:p14="http://schemas.microsoft.com/office/powerpoint/2010/main" val="392984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D9BB5-D74C-B122-1D12-DEAED099F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EBF7E33-1474-76AB-C1BE-85804BEF1B29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{</a:t>
            </a:r>
            <a:r>
              <a:rPr lang="fr-FR" sz="2800" dirty="0"/>
              <a:t> Comprendre la structure d’une commande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FEE1A66-EB9C-ADCA-CDE9-7BDBEDD80509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}</a:t>
            </a:r>
            <a:r>
              <a:rPr lang="en-US" sz="2800" dirty="0"/>
              <a:t> </a:t>
            </a:r>
            <a:r>
              <a:rPr lang="fr-FR" sz="2800" dirty="0"/>
              <a:t> Maitriser les commandes de base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93A3602-29EA-B1E0-E016-FE22F64689AF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|</a:t>
            </a:r>
            <a:r>
              <a:rPr lang="en-US" sz="3200" dirty="0">
                <a:latin typeface="Back to the future 2002" panose="02000000000000000000" pitchFamily="2" charset="0"/>
              </a:rPr>
              <a:t> </a:t>
            </a:r>
            <a:r>
              <a:rPr lang="fr-FR" sz="2800" dirty="0"/>
              <a:t>Gagner en autonomie sur un terminal</a:t>
            </a:r>
            <a:endParaRPr lang="en-US" sz="3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8B8DFB-4AD7-9DD4-58BB-F9EF8BD1E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76" y="186710"/>
            <a:ext cx="8697951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o</a:t>
            </a:r>
            <a:r>
              <a:rPr sz="36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bjectif</a:t>
            </a:r>
            <a:r>
              <a:rPr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de la session </a:t>
            </a:r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3</a:t>
            </a:r>
            <a:endParaRPr sz="36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46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96320-F5CE-9531-C4D6-7AB93C459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D970448-6837-5564-03C6-5541F1F710E9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Forme générale : commande [options] [arguments]</a:t>
            </a:r>
          </a:p>
          <a:p>
            <a:endParaRPr lang="fr-FR" sz="2400" dirty="0"/>
          </a:p>
          <a:p>
            <a:r>
              <a:rPr lang="fr-FR" sz="2400" dirty="0"/>
              <a:t>Exemple : ls -l /home/user</a:t>
            </a:r>
          </a:p>
          <a:p>
            <a:endParaRPr lang="fr-F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ls = commande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-l = option (long format)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/home/user = argument (chemin)</a:t>
            </a:r>
          </a:p>
          <a:p>
            <a:endParaRPr lang="fr-FR" sz="2400" dirty="0"/>
          </a:p>
          <a:p>
            <a:r>
              <a:rPr lang="fr-FR" sz="2400" dirty="0"/>
              <a:t>La commande est exécutée par un programme associé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48D527F-9065-41C5-35FF-EB4C56D2E15C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structure d’une commande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18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DEC47-1076-8B9C-8C8D-DE9B84EE0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35F41CF-F1B1-269A-D989-55842B1EBFB7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Variables :</a:t>
            </a:r>
          </a:p>
          <a:p>
            <a:r>
              <a:rPr lang="fr-FR" sz="2400" dirty="0"/>
              <a:t>    Affectation : nom=valeur</a:t>
            </a:r>
          </a:p>
          <a:p>
            <a:r>
              <a:rPr lang="fr-FR" sz="2400" dirty="0"/>
              <a:t>    Appel : $nom</a:t>
            </a:r>
          </a:p>
          <a:p>
            <a:endParaRPr lang="fr-FR" sz="2400" dirty="0"/>
          </a:p>
          <a:p>
            <a:r>
              <a:rPr lang="fr-FR" sz="2400" dirty="0"/>
              <a:t>Redirections :</a:t>
            </a:r>
          </a:p>
          <a:p>
            <a:r>
              <a:rPr lang="fr-FR" sz="2400" dirty="0"/>
              <a:t>    &gt; : redirige la sortie vers un fichier</a:t>
            </a:r>
          </a:p>
          <a:p>
            <a:r>
              <a:rPr lang="fr-FR" sz="2400" dirty="0"/>
              <a:t>    &lt; : lit depuis un fichier</a:t>
            </a:r>
          </a:p>
          <a:p>
            <a:r>
              <a:rPr lang="fr-FR" sz="2400" dirty="0"/>
              <a:t>    &gt;&gt; : ajoute à un fichier</a:t>
            </a:r>
          </a:p>
          <a:p>
            <a:endParaRPr lang="fr-FR" sz="2400" dirty="0"/>
          </a:p>
          <a:p>
            <a:r>
              <a:rPr lang="fr-FR" sz="2400" dirty="0"/>
              <a:t>Pipes | :</a:t>
            </a:r>
          </a:p>
          <a:p>
            <a:r>
              <a:rPr lang="fr-FR" sz="2400" dirty="0"/>
              <a:t>    Envoie la sortie d’une commande vers une autre</a:t>
            </a:r>
          </a:p>
          <a:p>
            <a:r>
              <a:rPr lang="fr-FR" sz="2400" dirty="0"/>
              <a:t>    Exemple : cat fichier.txt | </a:t>
            </a:r>
            <a:r>
              <a:rPr lang="fr-FR" sz="2400" dirty="0" err="1"/>
              <a:t>grep</a:t>
            </a:r>
            <a:r>
              <a:rPr lang="fr-FR" sz="2400" dirty="0"/>
              <a:t> "erreur"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E13182-DA37-5733-01D9-19ED3D13776E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variables, redirection et pipes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42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9D959-ADC1-505F-F653-B3298CC98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67AF2299-9DA2-F38C-70E2-DEB1BD98E740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/>
              <a:t>pwd : affiche le chemin courant</a:t>
            </a:r>
          </a:p>
          <a:p>
            <a:endParaRPr lang="fr-FR" sz="2400"/>
          </a:p>
          <a:p>
            <a:r>
              <a:rPr lang="fr-FR" sz="2400"/>
              <a:t>ls : liste les fichiers (options -l, -a, etc.)</a:t>
            </a:r>
          </a:p>
          <a:p>
            <a:endParaRPr lang="fr-FR" sz="2400"/>
          </a:p>
          <a:p>
            <a:r>
              <a:rPr lang="fr-FR" sz="2400"/>
              <a:t>cd : change de répertoire</a:t>
            </a:r>
          </a:p>
          <a:p>
            <a:endParaRPr lang="fr-FR" sz="2400"/>
          </a:p>
          <a:p>
            <a:r>
              <a:rPr lang="fr-FR" sz="2400"/>
              <a:t>mkdir : crée un répertoire</a:t>
            </a:r>
          </a:p>
          <a:p>
            <a:endParaRPr lang="fr-FR" sz="2400"/>
          </a:p>
          <a:p>
            <a:r>
              <a:rPr lang="fr-FR" sz="2400"/>
              <a:t>touch : crée un fichier vide</a:t>
            </a:r>
          </a:p>
          <a:p>
            <a:endParaRPr lang="fr-FR" sz="2400"/>
          </a:p>
          <a:p>
            <a:r>
              <a:rPr lang="fr-FR" sz="2400"/>
              <a:t>cp, mv, rm : copier, déplacer, supprimer</a:t>
            </a:r>
            <a:endParaRPr lang="fr-FR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AC0FCA8-F018-0522-3F25-780730C699B0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commandes essentielles (1/2)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99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E7559-651D-0952-DBE5-62FD8EB1A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80D1F3B2-A615-D937-20D6-C185FED61661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/>
              <a:t>cat, less, more : lire des fichiers</a:t>
            </a:r>
          </a:p>
          <a:p>
            <a:endParaRPr lang="fr-FR" sz="2400"/>
          </a:p>
          <a:p>
            <a:r>
              <a:rPr lang="fr-FR" sz="2400"/>
              <a:t>head, tail : afficher le début/la fin d’un fichier</a:t>
            </a:r>
          </a:p>
          <a:p>
            <a:endParaRPr lang="fr-FR" sz="2400"/>
          </a:p>
          <a:p>
            <a:r>
              <a:rPr lang="fr-FR" sz="2400"/>
              <a:t>grep : rechercher un motif dans un fichier</a:t>
            </a:r>
          </a:p>
          <a:p>
            <a:endParaRPr lang="fr-FR" sz="2400"/>
          </a:p>
          <a:p>
            <a:r>
              <a:rPr lang="fr-FR" sz="2400"/>
              <a:t>echo : afficher un message ou une variable</a:t>
            </a:r>
          </a:p>
          <a:p>
            <a:endParaRPr lang="fr-FR" sz="2400"/>
          </a:p>
          <a:p>
            <a:r>
              <a:rPr lang="fr-FR" sz="2400"/>
              <a:t>man : afficher le manuel d’une commande</a:t>
            </a:r>
            <a:endParaRPr lang="fr-FR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B9AEF85-E706-B071-0387-DB09721C386D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commandes essentielles (2/2)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223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915BD-9754-486D-AAD8-3956FD492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29E95F3-854C-5327-A466-A4BDEE774C09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Enchaîner des commandes :</a:t>
            </a:r>
          </a:p>
          <a:p>
            <a:endParaRPr lang="fr-F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commande1 ; commande2 :</a:t>
            </a:r>
          </a:p>
          <a:p>
            <a:r>
              <a:rPr lang="fr-FR" sz="2000" dirty="0"/>
              <a:t>exécute commande2 après commande1, qu’elle réussisse ou non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commande1 &amp;&amp; commande2 : </a:t>
            </a:r>
          </a:p>
          <a:p>
            <a:r>
              <a:rPr lang="fr-FR" sz="2000" dirty="0"/>
              <a:t>commande2 exécutée seulement si commande1 réussit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commande1 || commande2 : </a:t>
            </a:r>
          </a:p>
          <a:p>
            <a:r>
              <a:rPr lang="fr-FR" sz="2000" dirty="0"/>
              <a:t>commande2 exécutée seulement si commande1 échoue</a:t>
            </a:r>
          </a:p>
          <a:p>
            <a:endParaRPr lang="fr-FR" sz="2000" dirty="0"/>
          </a:p>
          <a:p>
            <a:r>
              <a:rPr lang="fr-FR" sz="2400" dirty="0"/>
              <a:t>Exemple :</a:t>
            </a:r>
          </a:p>
          <a:p>
            <a:r>
              <a:rPr lang="fr-FR" sz="2000" dirty="0" err="1"/>
              <a:t>mkdir</a:t>
            </a:r>
            <a:r>
              <a:rPr lang="fr-FR" sz="2000" dirty="0"/>
              <a:t> test &amp;&amp; cd test : </a:t>
            </a:r>
            <a:r>
              <a:rPr lang="fr-FR" dirty="0"/>
              <a:t>entre dans le dossier seulement s’il a été créé</a:t>
            </a:r>
            <a:endParaRPr lang="fr-FR" sz="2000" dirty="0"/>
          </a:p>
          <a:p>
            <a:r>
              <a:rPr lang="fr-FR" sz="2000" dirty="0" err="1"/>
              <a:t>make</a:t>
            </a:r>
            <a:r>
              <a:rPr lang="fr-FR" sz="2000" dirty="0"/>
              <a:t> || </a:t>
            </a:r>
            <a:r>
              <a:rPr lang="fr-FR" sz="2000" dirty="0" err="1"/>
              <a:t>echo</a:t>
            </a:r>
            <a:r>
              <a:rPr lang="fr-FR" sz="2000" dirty="0"/>
              <a:t> "Erreur de compilation" : </a:t>
            </a:r>
            <a:r>
              <a:rPr lang="fr-FR" dirty="0"/>
              <a:t>affiche un message en cas d’échec</a:t>
            </a:r>
            <a:endParaRPr lang="fr-FR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007B984-383B-A520-F8CD-318196661E47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commandes combinées et séquences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378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5F58B-5E7F-59D8-FAF9-33CDBE983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6917D72-6EE5-4B9E-FB39-571EAE5099E4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Permet de faire des recherches ou actions ciblées sur des fichiers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* : remplace n’importe quelle suite de caractères</a:t>
            </a:r>
          </a:p>
          <a:p>
            <a:r>
              <a:rPr lang="fr-FR" sz="2400" dirty="0"/>
              <a:t>    ls *.txt → tous les fichiers texte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? : remplace un seul caractère</a:t>
            </a:r>
          </a:p>
          <a:p>
            <a:r>
              <a:rPr lang="fr-FR" sz="2400" dirty="0"/>
              <a:t>    ls </a:t>
            </a:r>
            <a:r>
              <a:rPr lang="fr-FR" sz="2400" dirty="0" err="1"/>
              <a:t>fichier?.txt</a:t>
            </a:r>
            <a:r>
              <a:rPr lang="fr-FR" sz="2400" dirty="0"/>
              <a:t> → fichier1.txt, fichierA.txt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[...] : correspond à un des caractères listés</a:t>
            </a:r>
          </a:p>
          <a:p>
            <a:r>
              <a:rPr lang="fr-FR" sz="2400" dirty="0"/>
              <a:t>    ls fichier[1-3].txt → fichier1.txt, fichier2.txt, fichier3.txt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{…} : permet de combiner</a:t>
            </a:r>
          </a:p>
          <a:p>
            <a:r>
              <a:rPr lang="fr-FR" sz="2400" dirty="0"/>
              <a:t>    </a:t>
            </a:r>
            <a:r>
              <a:rPr lang="fr-FR" sz="2400" dirty="0" err="1"/>
              <a:t>cp</a:t>
            </a:r>
            <a:r>
              <a:rPr lang="fr-FR" sz="2400" dirty="0"/>
              <a:t> {janvier,fevrier,mars}.csv archive/</a:t>
            </a:r>
          </a:p>
          <a:p>
            <a:r>
              <a:rPr lang="fr-FR" sz="2400" dirty="0"/>
              <a:t> → copie janvier.csv, fevrier.csv, mars.csv dans archive/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A0A886E-B52A-53B1-8C3C-CEE80045054B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globbing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et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wildcards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24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88969-9FE7-3BE5-4302-FD1DB778C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4D7D6726-765F-955D-ECE4-D795650F8F7E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Bash est puissant, mais accessible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Pratique = clé de la progression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Pour aller plus loin :</a:t>
            </a:r>
          </a:p>
          <a:p>
            <a:endParaRPr lang="fr-F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https://explainshell.com/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man, </a:t>
            </a:r>
            <a:r>
              <a:rPr lang="fr-FR" sz="2400" dirty="0" err="1"/>
              <a:t>tldr</a:t>
            </a:r>
            <a:r>
              <a:rPr lang="fr-FR" sz="2400" dirty="0"/>
              <a:t>, cheat.sh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Pratiquer régulièrement sur Linux ou WSL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CA8FFB2-CA42-734A-646C-D767C64EDEBE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conclusion et ressources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12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7F91A-A8D4-4BE8-AC73-031ED34EF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1E1106D4-DBB5-41E6-36A4-6F24E3C31A94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pic>
        <p:nvPicPr>
          <p:cNvPr id="9" name="Image 8" descr="Une image contenant Graphique, graphisme, Police, capture d’écran">
            <a:extLst>
              <a:ext uri="{FF2B5EF4-FFF2-40B4-BE49-F238E27FC236}">
                <a16:creationId xmlns:a16="http://schemas.microsoft.com/office/drawing/2014/main" id="{7474B12F-28C4-42AA-6564-25EFFE4E3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640388"/>
            <a:ext cx="9144000" cy="425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472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B48520F-F414-6FB7-F725-B33D7F440187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kern="1200" dirty="0"/>
              <a:t>Shell vs Terminal</a:t>
            </a:r>
            <a:endParaRPr lang="en-US" sz="2800" kern="120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5E160E5-F3E6-0BEF-680D-51BCBB5ACA5B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Shell : sh, </a:t>
            </a:r>
            <a:r>
              <a:rPr lang="fr-FR" sz="2800" dirty="0" err="1"/>
              <a:t>bash</a:t>
            </a:r>
            <a:r>
              <a:rPr lang="fr-FR" sz="2800" dirty="0"/>
              <a:t>, </a:t>
            </a:r>
            <a:r>
              <a:rPr lang="fr-FR" sz="2800" dirty="0" err="1"/>
              <a:t>zsh</a:t>
            </a:r>
            <a:r>
              <a:rPr lang="fr-FR" sz="2800" dirty="0"/>
              <a:t>, </a:t>
            </a:r>
            <a:r>
              <a:rPr lang="fr-FR" sz="2800" dirty="0" err="1"/>
              <a:t>dash</a:t>
            </a:r>
            <a:r>
              <a:rPr lang="fr-FR" sz="2800" dirty="0"/>
              <a:t>, </a:t>
            </a:r>
            <a:r>
              <a:rPr lang="fr-FR" sz="2800" dirty="0" err="1"/>
              <a:t>bzh</a:t>
            </a:r>
            <a:r>
              <a:rPr lang="fr-FR" sz="2800" dirty="0"/>
              <a:t>, </a:t>
            </a:r>
            <a:r>
              <a:rPr lang="fr-FR" sz="2800" dirty="0" err="1"/>
              <a:t>csh</a:t>
            </a:r>
            <a:r>
              <a:rPr lang="fr-FR" sz="2800" dirty="0"/>
              <a:t>, </a:t>
            </a:r>
            <a:r>
              <a:rPr lang="fr-FR" sz="2800" dirty="0" err="1"/>
              <a:t>ksh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AABEC269-E8C8-50B2-80D1-AA5057BF973F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Terminal : console VT, </a:t>
            </a:r>
            <a:r>
              <a:rPr lang="fr-FR" sz="2800" dirty="0" err="1"/>
              <a:t>xterm</a:t>
            </a:r>
            <a:r>
              <a:rPr lang="fr-FR" sz="2800" dirty="0"/>
              <a:t>, PuTTY, cmd.exe, Windows Terminal, </a:t>
            </a:r>
            <a:r>
              <a:rPr lang="fr-FR" sz="2800" dirty="0" err="1"/>
              <a:t>Warp.dev</a:t>
            </a:r>
            <a:r>
              <a:rPr lang="fr-FR" sz="2800" dirty="0"/>
              <a:t>, Tabby.sh</a:t>
            </a:r>
            <a:endParaRPr lang="en-US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6F37E72-A779-9E97-6E55-F5009A0D6C92}"/>
              </a:ext>
            </a:extLst>
          </p:cNvPr>
          <p:cNvSpPr txBox="1"/>
          <p:nvPr/>
        </p:nvSpPr>
        <p:spPr>
          <a:xfrm>
            <a:off x="628650" y="250197"/>
            <a:ext cx="7886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composants d’un os </a:t>
            </a:r>
            <a:b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</a:br>
            <a:r>
              <a:rPr lang="fr-FR" sz="18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(kernel, librairies, système de fichiers, ...)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042768B-1A0F-9BA2-A517-8D535F309DD9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pic>
        <p:nvPicPr>
          <p:cNvPr id="16" name="Image 15" descr="Une image contenant texte, cercle, Polic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0841FAA4-8C00-7BDD-79A4-798CF0F02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510" y="1602889"/>
            <a:ext cx="3950979" cy="3950979"/>
          </a:xfrm>
          <a:prstGeom prst="rect">
            <a:avLst/>
          </a:prstGeom>
        </p:spPr>
      </p:pic>
      <p:pic>
        <p:nvPicPr>
          <p:cNvPr id="18" name="Image 17" descr="Une image contenant texte, cercle, Police, Caractère coloré&#10;&#10;Le contenu généré par l’IA peut être incorrect.">
            <a:extLst>
              <a:ext uri="{FF2B5EF4-FFF2-40B4-BE49-F238E27FC236}">
                <a16:creationId xmlns:a16="http://schemas.microsoft.com/office/drawing/2014/main" id="{7EF8F521-C27D-79D8-1A7B-2EA3345C2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624" y="2235584"/>
            <a:ext cx="2754749" cy="2754749"/>
          </a:xfrm>
          <a:prstGeom prst="rect">
            <a:avLst/>
          </a:prstGeom>
        </p:spPr>
      </p:pic>
      <p:pic>
        <p:nvPicPr>
          <p:cNvPr id="20" name="Image 19" descr="Une image contenant cercle, Police, capture d’écran, texte&#10;&#10;Le contenu généré par l’IA peut être incorrect.">
            <a:extLst>
              <a:ext uri="{FF2B5EF4-FFF2-40B4-BE49-F238E27FC236}">
                <a16:creationId xmlns:a16="http://schemas.microsoft.com/office/drawing/2014/main" id="{F42B9CE6-D05F-96F7-FC90-9957B9964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9989" y="1490470"/>
            <a:ext cx="1411227" cy="14081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5E3C7-50A3-123D-2BC1-F770F051C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D3B6FBD-B111-B6B2-9540-FC80AC4A0407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Bash ou </a:t>
            </a:r>
            <a:r>
              <a:rPr lang="fr-FR" sz="2800" dirty="0" err="1"/>
              <a:t>Bourne</a:t>
            </a:r>
            <a:r>
              <a:rPr lang="fr-FR" sz="2800" dirty="0"/>
              <a:t> </a:t>
            </a:r>
            <a:r>
              <a:rPr lang="fr-FR" sz="2800" dirty="0" err="1"/>
              <a:t>Again</a:t>
            </a:r>
            <a:r>
              <a:rPr lang="fr-FR" sz="2800" dirty="0"/>
              <a:t> Shell est un interpréteur de commande.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1BF839E2-A4A8-35DA-058C-1754523BE6D0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Permet d'écrire et d'exécuter des instructions sous forme de lignes de commandes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0A3A252-BDCF-E077-AA85-A5B32E508DCC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Élément central qui permet d’interagir directement avec le système d'exploitation.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A6ADFCD-0677-E411-EC96-A5B5A022CD45}"/>
              </a:ext>
            </a:extLst>
          </p:cNvPr>
          <p:cNvSpPr txBox="1"/>
          <p:nvPr/>
        </p:nvSpPr>
        <p:spPr>
          <a:xfrm>
            <a:off x="628650" y="250197"/>
            <a:ext cx="788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qu’est que </a:t>
            </a:r>
            <a:r>
              <a:rPr lang="fr-FR" sz="27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?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12620FA7-A42A-660A-E785-BC99ED20DB24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07B49899-2E1C-C2A8-6205-9A254733D682}"/>
              </a:ext>
            </a:extLst>
          </p:cNvPr>
          <p:cNvSpPr/>
          <p:nvPr/>
        </p:nvSpPr>
        <p:spPr>
          <a:xfrm>
            <a:off x="628650" y="5168905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Permet de naviguer dans les fichiers, exécuter des programmes, gérer les processus, etc..</a:t>
            </a:r>
          </a:p>
        </p:txBody>
      </p:sp>
    </p:spTree>
    <p:extLst>
      <p:ext uri="{BB962C8B-B14F-4D97-AF65-F5344CB8AC3E}">
        <p14:creationId xmlns:p14="http://schemas.microsoft.com/office/powerpoint/2010/main" val="65269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3E299-BCCD-D353-3BEB-B5FEC2E98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D7CD6C2-868C-4680-1D59-49EFEDE0E7C7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Exécuter des commandes Linux nativement sur Windows.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1FF5F1A-A988-EAEA-6F91-E402C3B97CA8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Avec WSL 2, un vrai noyau Linux est intégré à Windows.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FB625FCE-B144-1EB9-DD4A-3F39B10CFD3D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Développement web &amp; DevOps facilité (Git, Docker, </a:t>
            </a:r>
            <a:r>
              <a:rPr lang="fr-FR" sz="2800" dirty="0" err="1"/>
              <a:t>Kubernetes</a:t>
            </a:r>
            <a:r>
              <a:rPr lang="fr-FR" sz="2800" dirty="0"/>
              <a:t>, Ansible...)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92C725D-428D-4C1A-5CB6-96B378FC8E72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pourquoi utiliser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sous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?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4AA4A58C-8A65-043A-5256-2A64C2AC605C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53668ADF-2075-EA86-B56C-8F8849F2F228}"/>
              </a:ext>
            </a:extLst>
          </p:cNvPr>
          <p:cNvSpPr/>
          <p:nvPr/>
        </p:nvSpPr>
        <p:spPr>
          <a:xfrm>
            <a:off x="628650" y="5168905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Automatisation et </a:t>
            </a:r>
            <a:r>
              <a:rPr lang="fr-FR" sz="2800" dirty="0" err="1"/>
              <a:t>scripting</a:t>
            </a:r>
            <a:r>
              <a:rPr lang="fr-FR" sz="2800" dirty="0"/>
              <a:t> </a:t>
            </a:r>
            <a:r>
              <a:rPr lang="fr-FR" sz="2800" dirty="0" err="1"/>
              <a:t>ultra-puissants</a:t>
            </a:r>
            <a:r>
              <a:rPr lang="fr-F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719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1A5AC-CD53-3400-CC57-1A6AC100B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C13A564-BE2E-1A5A-E79C-7BC9EA12C241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Bash vs PowerShell (Windows)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0B945420-6D3D-57E0-A8A6-615481F03E14}"/>
              </a:ext>
            </a:extLst>
          </p:cNvPr>
          <p:cNvSpPr/>
          <p:nvPr/>
        </p:nvSpPr>
        <p:spPr>
          <a:xfrm>
            <a:off x="892098" y="2393317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PowerShell est puissant pour l’administration Windows, mais… qui veut manipuler des objets JSON dans une ligne de commande ?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2C6AC6A4-7A1A-FD41-0D31-BE4052EA4F51}"/>
              </a:ext>
            </a:extLst>
          </p:cNvPr>
          <p:cNvSpPr/>
          <p:nvPr/>
        </p:nvSpPr>
        <p:spPr>
          <a:xfrm>
            <a:off x="892098" y="3132165"/>
            <a:ext cx="7623252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Bash est simple, direct et efficace, sans la complexité inutile des objets PowerShell.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52A61F7-1545-0474-ABCE-6F21581F1A6D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Comparaison avec d’autres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shell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18D6E7F-9EB6-270B-AD5E-1F9B04A91642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446A8AC-610C-9177-EFDD-03CFB8BD4D19}"/>
              </a:ext>
            </a:extLst>
          </p:cNvPr>
          <p:cNvSpPr/>
          <p:nvPr/>
        </p:nvSpPr>
        <p:spPr>
          <a:xfrm>
            <a:off x="892098" y="3896208"/>
            <a:ext cx="7623252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Exemple concret : Comparons une commande pour afficher les fichiers .txt d’un dossier :</a:t>
            </a:r>
            <a:endParaRPr lang="fr-FR" sz="2800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F0CCD2B0-1D24-A083-3257-2667ACCDD32E}"/>
              </a:ext>
            </a:extLst>
          </p:cNvPr>
          <p:cNvSpPr/>
          <p:nvPr/>
        </p:nvSpPr>
        <p:spPr>
          <a:xfrm>
            <a:off x="2096428" y="4657255"/>
            <a:ext cx="6418921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Bash : ls *.txt </a:t>
            </a:r>
            <a:endParaRPr lang="fr-FR" sz="2800" dirty="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AF0CD09-BB5F-0D7F-A680-79E0BDFBC151}"/>
              </a:ext>
            </a:extLst>
          </p:cNvPr>
          <p:cNvSpPr/>
          <p:nvPr/>
        </p:nvSpPr>
        <p:spPr>
          <a:xfrm>
            <a:off x="2096429" y="5418302"/>
            <a:ext cx="6418921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PowerShell : Get-</a:t>
            </a:r>
            <a:r>
              <a:rPr lang="en-US" sz="2000" dirty="0" err="1"/>
              <a:t>ChildItem</a:t>
            </a:r>
            <a:r>
              <a:rPr lang="en-US" sz="2000" dirty="0"/>
              <a:t> -Path . -Filter *.txt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60885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5A58F-E30C-C5DC-AE16-F30050ED8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41535AD-B6A5-D7AB-8F9E-C7D7DE20B611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Bash vs </a:t>
            </a:r>
            <a:r>
              <a:rPr lang="fr-FR" sz="2800" dirty="0" err="1"/>
              <a:t>Zsh</a:t>
            </a:r>
            <a:endParaRPr lang="fr-FR" sz="280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91073A2F-852C-84AE-5572-07796D3E4F27}"/>
              </a:ext>
            </a:extLst>
          </p:cNvPr>
          <p:cNvSpPr/>
          <p:nvPr/>
        </p:nvSpPr>
        <p:spPr>
          <a:xfrm>
            <a:off x="892098" y="2393317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 err="1"/>
              <a:t>Zsh</a:t>
            </a:r>
            <a:r>
              <a:rPr lang="fr-FR" sz="2000" dirty="0"/>
              <a:t> améliore Bash avec des fonctionnalités interactives (</a:t>
            </a:r>
            <a:r>
              <a:rPr lang="fr-FR" sz="2000" dirty="0" err="1"/>
              <a:t>auto-suggestions</a:t>
            </a:r>
            <a:r>
              <a:rPr lang="fr-FR" sz="2000" dirty="0"/>
              <a:t>, correction automatique…).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BBFF023-F486-241F-F926-98D38F8329A4}"/>
              </a:ext>
            </a:extLst>
          </p:cNvPr>
          <p:cNvSpPr/>
          <p:nvPr/>
        </p:nvSpPr>
        <p:spPr>
          <a:xfrm>
            <a:off x="892098" y="3132165"/>
            <a:ext cx="7623252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Bash est la base de tout ! Une fois maîtrisé, passer à </a:t>
            </a:r>
            <a:r>
              <a:rPr lang="fr-FR" sz="2000" dirty="0" err="1"/>
              <a:t>Zsh</a:t>
            </a:r>
            <a:r>
              <a:rPr lang="fr-FR" sz="2000" dirty="0"/>
              <a:t> est un jeu d’enfant.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655A3FA-439A-06EA-B29E-60309444CF6D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Comparaison avec d’autres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shell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CE4243A-CD4F-4B73-F684-D79D9364125B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26D79C7F-A914-7643-0FB1-672C61032DFD}"/>
              </a:ext>
            </a:extLst>
          </p:cNvPr>
          <p:cNvSpPr/>
          <p:nvPr/>
        </p:nvSpPr>
        <p:spPr>
          <a:xfrm>
            <a:off x="892098" y="3896208"/>
            <a:ext cx="7623252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Présent sur </a:t>
            </a:r>
            <a:r>
              <a:rPr lang="fr-FR" sz="2000" dirty="0" err="1"/>
              <a:t>MacOS</a:t>
            </a:r>
            <a:r>
              <a:rPr lang="fr-FR" sz="2000" dirty="0"/>
              <a:t> depuis quelques années (Catalina)</a:t>
            </a:r>
            <a:endParaRPr lang="fr-FR" sz="2800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BB804ADF-E6E3-102F-C961-4F5A75CBC960}"/>
              </a:ext>
            </a:extLst>
          </p:cNvPr>
          <p:cNvSpPr/>
          <p:nvPr/>
        </p:nvSpPr>
        <p:spPr>
          <a:xfrm>
            <a:off x="628650" y="4657254"/>
            <a:ext cx="7886699" cy="1576277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Pour résumé :</a:t>
            </a:r>
          </a:p>
          <a:p>
            <a:r>
              <a:rPr lang="fr-FR" sz="2400" dirty="0"/>
              <a:t>Bash c'est la base, une fois maitrisé, il n'y aura pas de problèmes pour en maitriser un autre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66170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4D996-B211-2F1B-6D88-DFC313816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1A01161-9103-794D-0DE7-014AB446ED72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WSL : Linux sous Windows sans VM ni </a:t>
            </a:r>
            <a:r>
              <a:rPr lang="fr-FR" sz="2800" dirty="0" err="1"/>
              <a:t>dual-boot</a:t>
            </a:r>
            <a:endParaRPr lang="fr-FR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9ADFE48-AE96-5EA6-59FC-FEA2B27E23C8}"/>
              </a:ext>
            </a:extLst>
          </p:cNvPr>
          <p:cNvSpPr txBox="1"/>
          <p:nvPr/>
        </p:nvSpPr>
        <p:spPr>
          <a:xfrm>
            <a:off x="628650" y="250197"/>
            <a:ext cx="7886700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 sous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avec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wsl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  <a:p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le meilleur des 2 mondes?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B0E3951-02F6-3DBD-A43D-A7DEF86B58BE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40A6F96C-A702-3237-1BAD-BD789BA226E0}"/>
              </a:ext>
            </a:extLst>
          </p:cNvPr>
          <p:cNvSpPr/>
          <p:nvPr/>
        </p:nvSpPr>
        <p:spPr>
          <a:xfrm>
            <a:off x="647238" y="4679486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WSL2 est compatible avec Docker, mais il n’a pas de support natif des modules de noyau Linux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F8026645-9259-6252-6187-1183F493DCC7}"/>
              </a:ext>
            </a:extLst>
          </p:cNvPr>
          <p:cNvSpPr/>
          <p:nvPr/>
        </p:nvSpPr>
        <p:spPr>
          <a:xfrm>
            <a:off x="892098" y="2393317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Accéder aux fichiers Windows (/mnt/c) depuis WSL2 est beaucoup plus lent que l'accès aux fichiers Linux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08E34B54-65C9-8337-71C8-56F090BACF95}"/>
              </a:ext>
            </a:extLst>
          </p:cNvPr>
          <p:cNvSpPr/>
          <p:nvPr/>
        </p:nvSpPr>
        <p:spPr>
          <a:xfrm>
            <a:off x="910686" y="3136734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Performances réseau parfois instables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2B94790E-0A58-ACDC-18F4-0573B86F6A3D}"/>
              </a:ext>
            </a:extLst>
          </p:cNvPr>
          <p:cNvSpPr/>
          <p:nvPr/>
        </p:nvSpPr>
        <p:spPr>
          <a:xfrm>
            <a:off x="910686" y="3868524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WSL2 a une IP différente de celle de Windows</a:t>
            </a:r>
          </a:p>
          <a:p>
            <a:r>
              <a:rPr lang="fr-FR" sz="2000" dirty="0"/>
              <a:t>Ports exposés pas toujours accessibles depuis Windows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165D2EBE-18B7-CC74-6D10-8AC72858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235" y="4679486"/>
            <a:ext cx="2043529" cy="1134557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9C09BF0-2C98-467D-255B-30F3EFD42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1" y="1104921"/>
            <a:ext cx="4981575" cy="531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616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2" grpId="0" animBg="1"/>
      <p:bldP spid="7" grpId="0" animBg="1"/>
      <p:bldP spid="10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AEF8E-185C-CC6F-9B0B-8F475AACB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4AD6C2DC-DAD5-8724-4784-634C3CDFE438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Bash est un Shell puissant et incontournable pour interagir avec Linux.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1DB73DED-615B-0030-1B4E-0FFC041B4B55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Il est utilisé et présent dans la plupart des distributions Linux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3E91F486-2435-E9BB-DF98-BE26B86D408C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Grâce à </a:t>
            </a:r>
            <a:r>
              <a:rPr lang="fr-FR" sz="2800" dirty="0" err="1"/>
              <a:t>WSL,utilisation</a:t>
            </a:r>
            <a:r>
              <a:rPr lang="fr-FR" sz="2800" dirty="0"/>
              <a:t> de Bash sous Windows et tirer parti des outils Linux sans quitter Windows.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851E586-9D53-F997-0518-59EFC9911354}"/>
              </a:ext>
            </a:extLst>
          </p:cNvPr>
          <p:cNvSpPr txBox="1"/>
          <p:nvPr/>
        </p:nvSpPr>
        <p:spPr>
          <a:xfrm>
            <a:off x="628650" y="250197"/>
            <a:ext cx="788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Résumé de la session 1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1826EA2-6529-51F8-1E0F-F2346FA64510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58269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22542</TotalTime>
  <Words>1203</Words>
  <Application>Microsoft Office PowerPoint</Application>
  <PresentationFormat>Affichage à l'écran (4:3)</PresentationFormat>
  <Paragraphs>167</Paragraphs>
  <Slides>28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3" baseType="lpstr">
      <vt:lpstr>Back to the future 2002</vt:lpstr>
      <vt:lpstr>Arial</vt:lpstr>
      <vt:lpstr>Aptos Display</vt:lpstr>
      <vt:lpstr>Aptos</vt:lpstr>
      <vt:lpstr>Thème Office</vt:lpstr>
      <vt:lpstr>Présentation PowerPoint</vt:lpstr>
      <vt:lpstr>&gt; objectif de la session 1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&gt; objectif de la session 2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&gt; objectif de la session 3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kidou</dc:creator>
  <cp:keywords/>
  <dc:description>generated using python-pptx</dc:description>
  <cp:lastModifiedBy>Michaël Godard</cp:lastModifiedBy>
  <cp:revision>9</cp:revision>
  <dcterms:created xsi:type="dcterms:W3CDTF">2013-01-27T09:14:16Z</dcterms:created>
  <dcterms:modified xsi:type="dcterms:W3CDTF">2025-04-09T13:19:18Z</dcterms:modified>
  <cp:category/>
</cp:coreProperties>
</file>

<file path=docProps/thumbnail.jpeg>
</file>